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5"/>
  </p:notesMasterIdLst>
  <p:sldIdLst>
    <p:sldId id="256" r:id="rId2"/>
    <p:sldId id="257" r:id="rId3"/>
    <p:sldId id="261" r:id="rId4"/>
    <p:sldId id="258" r:id="rId5"/>
    <p:sldId id="259" r:id="rId6"/>
    <p:sldId id="260" r:id="rId7"/>
    <p:sldId id="263" r:id="rId8"/>
    <p:sldId id="264" r:id="rId9"/>
    <p:sldId id="292"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93" r:id="rId31"/>
    <p:sldId id="294" r:id="rId32"/>
    <p:sldId id="288" r:id="rId33"/>
    <p:sldId id="287"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8A91457-6A63-4C88-A54B-7A89B4CD9A9D}" type="datetimeFigureOut">
              <a:rPr lang="en-US" smtClean="0"/>
              <a:t>10/30/2013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824C456-8A16-4A0A-91F4-7840C9FC6B68}" type="slidenum">
              <a:rPr lang="en-US" smtClean="0"/>
              <a:t>‹#›</a:t>
            </a:fld>
            <a:endParaRPr lang="en-US"/>
          </a:p>
        </p:txBody>
      </p:sp>
    </p:spTree>
    <p:extLst>
      <p:ext uri="{BB962C8B-B14F-4D97-AF65-F5344CB8AC3E}">
        <p14:creationId xmlns:p14="http://schemas.microsoft.com/office/powerpoint/2010/main" val="19096021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824C456-8A16-4A0A-91F4-7840C9FC6B68}" type="slidenum">
              <a:rPr lang="en-US" smtClean="0"/>
              <a:t>4</a:t>
            </a:fld>
            <a:endParaRPr lang="en-US"/>
          </a:p>
        </p:txBody>
      </p:sp>
    </p:spTree>
    <p:extLst>
      <p:ext uri="{BB962C8B-B14F-4D97-AF65-F5344CB8AC3E}">
        <p14:creationId xmlns:p14="http://schemas.microsoft.com/office/powerpoint/2010/main" val="48700623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6625C2E6-DC45-42E7-9E2D-27B61C79ACF2}" type="datetimeFigureOut">
              <a:rPr lang="en-US" smtClean="0"/>
              <a:t>10/30/2013</a:t>
            </a:fld>
            <a:endParaRPr lang="en-US"/>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9E3083EE-A42F-4CB1-AFEB-028491A65686}" type="slidenum">
              <a:rPr lang="en-US" smtClean="0"/>
              <a:t>‹#›</a:t>
            </a:fld>
            <a:endParaRPr lang="en-US"/>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25C2E6-DC45-42E7-9E2D-27B61C79ACF2}" type="datetimeFigureOut">
              <a:rPr lang="en-US" smtClean="0"/>
              <a:t>10/30/2013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3083EE-A42F-4CB1-AFEB-028491A65686}" type="slidenum">
              <a:rPr lang="en-US" smtClean="0"/>
              <a:t>‹#›</a:t>
            </a:fld>
            <a:endParaRPr lang="en-US"/>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25C2E6-DC45-42E7-9E2D-27B61C79ACF2}" type="datetimeFigureOut">
              <a:rPr lang="en-US" smtClean="0"/>
              <a:t>10/30/2013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3083EE-A42F-4CB1-AFEB-028491A65686}" type="slidenum">
              <a:rPr lang="en-US" smtClean="0"/>
              <a:t>‹#›</a:t>
            </a:fld>
            <a:endParaRPr lang="en-US"/>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25C2E6-DC45-42E7-9E2D-27B61C79ACF2}" type="datetimeFigureOut">
              <a:rPr lang="en-US" smtClean="0"/>
              <a:t>10/30/2013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3083EE-A42F-4CB1-AFEB-028491A65686}" type="slidenum">
              <a:rPr lang="en-US" smtClean="0"/>
              <a:t>‹#›</a:t>
            </a:fld>
            <a:endParaRPr lang="en-US"/>
          </a:p>
        </p:txBody>
      </p:sp>
      <p:sp>
        <p:nvSpPr>
          <p:cNvPr id="11" name="Title 10"/>
          <p:cNvSpPr>
            <a:spLocks noGrp="1"/>
          </p:cNvSpPr>
          <p:nvPr>
            <p:ph type="title"/>
          </p:nvPr>
        </p:nvSpPr>
        <p:spPr/>
        <p:txBody>
          <a:bodyPr/>
          <a:lstStyle/>
          <a:p>
            <a:r>
              <a:rPr lang="en-US" smtClean="0"/>
              <a:t>Click to edit Master title style</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625C2E6-DC45-42E7-9E2D-27B61C79ACF2}" type="datetimeFigureOut">
              <a:rPr lang="en-US" smtClean="0"/>
              <a:t>10/30/2013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3083EE-A42F-4CB1-AFEB-028491A65686}"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6625C2E6-DC45-42E7-9E2D-27B61C79ACF2}" type="datetimeFigureOut">
              <a:rPr lang="en-US" smtClean="0"/>
              <a:t>10/30/2013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3083EE-A42F-4CB1-AFEB-028491A65686}" type="slidenum">
              <a:rPr lang="en-US" smtClean="0"/>
              <a:t>‹#›</a:t>
            </a:fld>
            <a:endParaRPr lang="en-US"/>
          </a:p>
        </p:txBody>
      </p:sp>
      <p:sp>
        <p:nvSpPr>
          <p:cNvPr id="12" name="Title 1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625C2E6-DC45-42E7-9E2D-27B61C79ACF2}" type="datetimeFigureOut">
              <a:rPr lang="en-US" smtClean="0"/>
              <a:t>10/30/2013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E3083EE-A42F-4CB1-AFEB-028491A65686}" type="slidenum">
              <a:rPr lang="en-US" smtClean="0"/>
              <a:t>‹#›</a:t>
            </a:fld>
            <a:endParaRPr lang="en-US"/>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625C2E6-DC45-42E7-9E2D-27B61C79ACF2}" type="datetimeFigureOut">
              <a:rPr lang="en-US" smtClean="0"/>
              <a:t>10/30/2013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E3083EE-A42F-4CB1-AFEB-028491A65686}" type="slidenum">
              <a:rPr lang="en-US" smtClean="0"/>
              <a:t>‹#›</a:t>
            </a:fld>
            <a:endParaRPr lang="en-US"/>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25C2E6-DC45-42E7-9E2D-27B61C79ACF2}" type="datetimeFigureOut">
              <a:rPr lang="en-US" smtClean="0"/>
              <a:t>10/30/2013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E3083EE-A42F-4CB1-AFEB-028491A6568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en-US" smtClean="0"/>
              <a:t>Click to edit Master title style</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25C2E6-DC45-42E7-9E2D-27B61C79ACF2}" type="datetimeFigureOut">
              <a:rPr lang="en-US" smtClean="0"/>
              <a:t>10/30/2013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3083EE-A42F-4CB1-AFEB-028491A65686}"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en-US" smtClean="0"/>
              <a:t>Click to edit Master title style</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25C2E6-DC45-42E7-9E2D-27B61C79ACF2}" type="datetimeFigureOut">
              <a:rPr lang="en-US" smtClean="0"/>
              <a:t>10/30/2013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3083EE-A42F-4CB1-AFEB-028491A65686}"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6625C2E6-DC45-42E7-9E2D-27B61C79ACF2}" type="datetimeFigureOut">
              <a:rPr lang="en-US" smtClean="0"/>
              <a:t>10/30/2013</a:t>
            </a:fld>
            <a:endParaRPr lang="en-US"/>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9E3083EE-A42F-4CB1-AFEB-028491A65686}"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1.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26.gif"/><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800" dirty="0" smtClean="0"/>
              <a:t>The Rise of Jeffersonian Democracy, 1796 - 1808</a:t>
            </a:r>
            <a:endParaRPr lang="en-US" sz="4800" dirty="0"/>
          </a:p>
        </p:txBody>
      </p:sp>
      <p:sp>
        <p:nvSpPr>
          <p:cNvPr id="3" name="Subtitle 2"/>
          <p:cNvSpPr>
            <a:spLocks noGrp="1"/>
          </p:cNvSpPr>
          <p:nvPr>
            <p:ph type="subTitle" idx="1"/>
          </p:nvPr>
        </p:nvSpPr>
        <p:spPr/>
        <p:txBody>
          <a:bodyPr/>
          <a:lstStyle/>
          <a:p>
            <a:r>
              <a:rPr lang="en-US" dirty="0" smtClean="0"/>
              <a:t>Political Factions, the Adams Administration, and Revolutionary Change in Governance. </a:t>
            </a:r>
            <a:endParaRPr lang="en-US" dirty="0"/>
          </a:p>
        </p:txBody>
      </p:sp>
    </p:spTree>
    <p:extLst>
      <p:ext uri="{BB962C8B-B14F-4D97-AF65-F5344CB8AC3E}">
        <p14:creationId xmlns:p14="http://schemas.microsoft.com/office/powerpoint/2010/main" val="26057476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029200" y="2819400"/>
            <a:ext cx="3422483" cy="1355316"/>
          </a:xfrm>
        </p:spPr>
        <p:txBody>
          <a:bodyPr/>
          <a:lstStyle/>
          <a:p>
            <a:r>
              <a:rPr lang="en-US" dirty="0" smtClean="0"/>
              <a:t>The Quasi-War and Political Factions on the </a:t>
            </a:r>
            <a:r>
              <a:rPr lang="en-US" dirty="0" err="1" smtClean="0"/>
              <a:t>Homefront</a:t>
            </a:r>
            <a:endParaRPr lang="en-US" dirty="0"/>
          </a:p>
        </p:txBody>
      </p:sp>
      <p:sp>
        <p:nvSpPr>
          <p:cNvPr id="6" name="Content Placeholder 5"/>
          <p:cNvSpPr>
            <a:spLocks noGrp="1"/>
          </p:cNvSpPr>
          <p:nvPr>
            <p:ph idx="1"/>
          </p:nvPr>
        </p:nvSpPr>
        <p:spPr/>
        <p:txBody>
          <a:bodyPr>
            <a:normAutofit fontScale="92500" lnSpcReduction="20000"/>
          </a:bodyPr>
          <a:lstStyle/>
          <a:p>
            <a:r>
              <a:rPr lang="en-US" u="sng" dirty="0" smtClean="0">
                <a:solidFill>
                  <a:schemeClr val="bg2">
                    <a:lumMod val="25000"/>
                  </a:schemeClr>
                </a:solidFill>
              </a:rPr>
              <a:t>The Naturalization Act </a:t>
            </a:r>
            <a:r>
              <a:rPr lang="en-US" dirty="0" smtClean="0"/>
              <a:t>– changed citizenship process from a 5 year to a 14 year process.</a:t>
            </a:r>
          </a:p>
          <a:p>
            <a:r>
              <a:rPr lang="en-US" u="sng" dirty="0" smtClean="0">
                <a:solidFill>
                  <a:schemeClr val="bg2">
                    <a:lumMod val="25000"/>
                  </a:schemeClr>
                </a:solidFill>
              </a:rPr>
              <a:t>The Alien Act </a:t>
            </a:r>
            <a:r>
              <a:rPr lang="en-US" dirty="0" smtClean="0"/>
              <a:t>– allowed for the deportation of any foreigner deemed “dangerous”.</a:t>
            </a:r>
          </a:p>
          <a:p>
            <a:r>
              <a:rPr lang="en-US" u="sng" dirty="0" smtClean="0">
                <a:solidFill>
                  <a:schemeClr val="bg2">
                    <a:lumMod val="25000"/>
                  </a:schemeClr>
                </a:solidFill>
              </a:rPr>
              <a:t>The Alien Enemy Act  </a:t>
            </a:r>
            <a:r>
              <a:rPr lang="en-US" dirty="0" smtClean="0"/>
              <a:t>- allowed the government to ban or imprison foreigners during a national emergency.</a:t>
            </a:r>
          </a:p>
          <a:p>
            <a:r>
              <a:rPr lang="en-US" dirty="0" smtClean="0"/>
              <a:t>Since many of the Republican opposition fell into these categories, this lead to a stifling of political expression. </a:t>
            </a:r>
            <a:endParaRPr lang="en-US" dirty="0"/>
          </a:p>
        </p:txBody>
      </p:sp>
      <p:sp>
        <p:nvSpPr>
          <p:cNvPr id="7" name="Text Placeholder 6"/>
          <p:cNvSpPr>
            <a:spLocks noGrp="1"/>
          </p:cNvSpPr>
          <p:nvPr>
            <p:ph type="body" sz="half" idx="2"/>
          </p:nvPr>
        </p:nvSpPr>
        <p:spPr>
          <a:xfrm>
            <a:off x="5029200" y="4191000"/>
            <a:ext cx="3411725" cy="2517289"/>
          </a:xfrm>
        </p:spPr>
        <p:txBody>
          <a:bodyPr/>
          <a:lstStyle/>
          <a:p>
            <a:r>
              <a:rPr lang="en-US" dirty="0" smtClean="0"/>
              <a:t>Led by Hamilton’s zealous desire to vilify his pro-French rivals and Adams desire to protect the fledgling Revolution, a series of laws were passes which undermined the Republican Party’s base of support and endangered the liberties of all Americans. </a:t>
            </a:r>
            <a:endParaRPr lang="en-US" dirty="0"/>
          </a:p>
        </p:txBody>
      </p:sp>
      <p:pic>
        <p:nvPicPr>
          <p:cNvPr id="2" name="Picture 1"/>
          <p:cNvPicPr>
            <a:picLocks noChangeAspect="1"/>
          </p:cNvPicPr>
          <p:nvPr/>
        </p:nvPicPr>
        <p:blipFill>
          <a:blip r:embed="rId2" cstate="print">
            <a:extLst>
              <a:ext uri="{BEBA8EAE-BF5A-486C-A8C5-ECC9F3942E4B}">
                <a14:imgProps xmlns:a14="http://schemas.microsoft.com/office/drawing/2010/main">
                  <a14:imgLayer r:embed="rId3">
                    <a14:imgEffect>
                      <a14:artisticPaintStrokes/>
                    </a14:imgEffect>
                  </a14:imgLayer>
                </a14:imgProps>
              </a:ext>
              <a:ext uri="{28A0092B-C50C-407E-A947-70E740481C1C}">
                <a14:useLocalDpi xmlns:a14="http://schemas.microsoft.com/office/drawing/2010/main" val="0"/>
              </a:ext>
            </a:extLst>
          </a:blip>
          <a:stretch>
            <a:fillRect/>
          </a:stretch>
        </p:blipFill>
        <p:spPr>
          <a:xfrm>
            <a:off x="5410200" y="152400"/>
            <a:ext cx="2438400" cy="2687528"/>
          </a:xfrm>
          <a:prstGeom prst="rect">
            <a:avLst/>
          </a:prstGeom>
        </p:spPr>
      </p:pic>
    </p:spTree>
    <p:extLst>
      <p:ext uri="{BB962C8B-B14F-4D97-AF65-F5344CB8AC3E}">
        <p14:creationId xmlns:p14="http://schemas.microsoft.com/office/powerpoint/2010/main" val="29385450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Sedition Act</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92150" y="798554"/>
            <a:ext cx="4116388" cy="5087855"/>
          </a:xfrm>
        </p:spPr>
      </p:pic>
      <p:sp>
        <p:nvSpPr>
          <p:cNvPr id="4" name="Text Placeholder 3"/>
          <p:cNvSpPr>
            <a:spLocks noGrp="1"/>
          </p:cNvSpPr>
          <p:nvPr>
            <p:ph type="body" sz="half" idx="2"/>
          </p:nvPr>
        </p:nvSpPr>
        <p:spPr/>
        <p:txBody>
          <a:bodyPr>
            <a:normAutofit fontScale="92500"/>
          </a:bodyPr>
          <a:lstStyle/>
          <a:p>
            <a:r>
              <a:rPr lang="en-US" dirty="0" smtClean="0"/>
              <a:t>No law, however, was more despised by the Republicans than the Sedition Act.  The law led to a crackdown on the Republican press, an  essentially forbid criticism of the national government.  Editors were arrested, tried, and imprisoned – mostly of Republican journals.  “It is patriotism to write in favor of the government, it is sedition to write against it.” </a:t>
            </a:r>
            <a:endParaRPr lang="en-US" dirty="0"/>
          </a:p>
        </p:txBody>
      </p:sp>
    </p:spTree>
    <p:extLst>
      <p:ext uri="{BB962C8B-B14F-4D97-AF65-F5344CB8AC3E}">
        <p14:creationId xmlns:p14="http://schemas.microsoft.com/office/powerpoint/2010/main" val="33220533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4400" dirty="0" smtClean="0"/>
              <a:t>The Virginia and Kentucky Resolutions</a:t>
            </a:r>
            <a:endParaRPr lang="en-US" sz="4400" dirty="0"/>
          </a:p>
        </p:txBody>
      </p:sp>
      <p:sp>
        <p:nvSpPr>
          <p:cNvPr id="6" name="Content Placeholder 5"/>
          <p:cNvSpPr>
            <a:spLocks noGrp="1"/>
          </p:cNvSpPr>
          <p:nvPr>
            <p:ph sz="quarter" idx="13"/>
          </p:nvPr>
        </p:nvSpPr>
        <p:spPr>
          <a:xfrm>
            <a:off x="533400" y="2240280"/>
            <a:ext cx="3956304" cy="4084320"/>
          </a:xfrm>
        </p:spPr>
        <p:txBody>
          <a:bodyPr>
            <a:normAutofit fontScale="70000" lnSpcReduction="20000"/>
          </a:bodyPr>
          <a:lstStyle/>
          <a:p>
            <a:r>
              <a:rPr lang="en-US" dirty="0" smtClean="0"/>
              <a:t>Feeling that the rights free speech, assembly, and the ability to petition the government were being threatened, James Madison and Thomas Jefferson composed two “states rights” tracks proposing that states had the right – collectively according to Madison, but via interposition according to Jefferson – to override federal law.  In this case, since they found the Sedition Act overreaching, it could be undermined, ignored, and violated by the states.   The can of worms opened by one of the principle authors of the Constitution offering this argument was huge.</a:t>
            </a:r>
            <a:endParaRPr lang="en-US" dirty="0"/>
          </a:p>
        </p:txBody>
      </p:sp>
      <p:pic>
        <p:nvPicPr>
          <p:cNvPr id="8" name="Content Placeholder 7"/>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954183" y="2239963"/>
            <a:ext cx="3185334" cy="3876675"/>
          </a:xfrm>
        </p:spPr>
      </p:pic>
    </p:spTree>
    <p:extLst>
      <p:ext uri="{BB962C8B-B14F-4D97-AF65-F5344CB8AC3E}">
        <p14:creationId xmlns:p14="http://schemas.microsoft.com/office/powerpoint/2010/main" val="26236888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Fries Rebellion</a:t>
            </a:r>
            <a:endParaRPr lang="en-US" dirty="0"/>
          </a:p>
        </p:txBody>
      </p:sp>
      <p:sp>
        <p:nvSpPr>
          <p:cNvPr id="3" name="Content Placeholder 2"/>
          <p:cNvSpPr>
            <a:spLocks noGrp="1"/>
          </p:cNvSpPr>
          <p:nvPr>
            <p:ph sz="quarter" idx="13"/>
          </p:nvPr>
        </p:nvSpPr>
        <p:spPr>
          <a:xfrm>
            <a:off x="304800" y="2240280"/>
            <a:ext cx="3124200" cy="4160520"/>
          </a:xfrm>
        </p:spPr>
        <p:txBody>
          <a:bodyPr>
            <a:normAutofit fontScale="62500" lnSpcReduction="20000"/>
          </a:bodyPr>
          <a:lstStyle/>
          <a:p>
            <a:r>
              <a:rPr lang="en-US" dirty="0" smtClean="0"/>
              <a:t>Tax regulations proposed by the Federalist government under John Adams was in line with Hamilton’s pro-business and industry mindset: the taxes were highest on landowners – agrarian farmers.  When farmers were jailed for failure to pay taxes in Northampton County, PA, Federalist supporter John Fries broke them out of prison.  He and his associates were convicted of treason and sentenced to death.  Adams would pardon the men later in his administration, but showed no hesitation to use force to bring the farmers to justice, just as George Washington had during the Whiskey Rebellion. </a:t>
            </a:r>
            <a:endParaRPr lang="en-US" dirty="0"/>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3429000" y="2474400"/>
            <a:ext cx="5019675" cy="3407801"/>
          </a:xfrm>
        </p:spPr>
      </p:pic>
    </p:spTree>
    <p:extLst>
      <p:ext uri="{BB962C8B-B14F-4D97-AF65-F5344CB8AC3E}">
        <p14:creationId xmlns:p14="http://schemas.microsoft.com/office/powerpoint/2010/main" val="29722053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Adams in Control</a:t>
            </a:r>
            <a:endParaRPr lang="en-US" dirty="0"/>
          </a:p>
        </p:txBody>
      </p:sp>
      <p:sp>
        <p:nvSpPr>
          <p:cNvPr id="3" name="Content Placeholder 2"/>
          <p:cNvSpPr>
            <a:spLocks noGrp="1"/>
          </p:cNvSpPr>
          <p:nvPr>
            <p:ph sz="quarter" idx="13"/>
          </p:nvPr>
        </p:nvSpPr>
        <p:spPr>
          <a:xfrm>
            <a:off x="457200" y="2240280"/>
            <a:ext cx="3124200" cy="3931920"/>
          </a:xfrm>
        </p:spPr>
        <p:txBody>
          <a:bodyPr>
            <a:normAutofit fontScale="70000" lnSpcReduction="20000"/>
          </a:bodyPr>
          <a:lstStyle/>
          <a:p>
            <a:pPr marL="0" indent="0">
              <a:buNone/>
            </a:pPr>
            <a:r>
              <a:rPr lang="en-US" dirty="0" smtClean="0"/>
              <a:t>When an opportunity came about to negotiate for peace with France with the rise of Napoleon Bonaparte, John Adams was eager to take advantage.  He immediately sent diplomats to France to broker peace.  When he was accused of treasonous behavior by some of the more Hamilton-influenced members of his own cabinet, he fired them.  The Quasi-War came to </a:t>
            </a:r>
            <a:r>
              <a:rPr lang="en-US" dirty="0" smtClean="0"/>
              <a:t>with the Convention of </a:t>
            </a:r>
            <a:r>
              <a:rPr lang="en-US" dirty="0" smtClean="0"/>
              <a:t>1800</a:t>
            </a:r>
            <a:r>
              <a:rPr lang="en-US" dirty="0" smtClean="0"/>
              <a:t>, </a:t>
            </a:r>
            <a:r>
              <a:rPr lang="en-US" dirty="0" smtClean="0"/>
              <a:t>ending the conflict diplomatically just prior </a:t>
            </a:r>
            <a:r>
              <a:rPr lang="en-US" dirty="0" smtClean="0"/>
              <a:t>to the </a:t>
            </a:r>
            <a:r>
              <a:rPr lang="en-US" dirty="0" smtClean="0"/>
              <a:t>Presidential Election. </a:t>
            </a:r>
            <a:endParaRPr lang="en-US" dirty="0"/>
          </a:p>
        </p:txBody>
      </p:sp>
      <p:pic>
        <p:nvPicPr>
          <p:cNvPr id="5" name="Content Placeholder 4"/>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3665683" y="2286000"/>
            <a:ext cx="4710813" cy="3733800"/>
          </a:xfrm>
        </p:spPr>
      </p:pic>
    </p:spTree>
    <p:extLst>
      <p:ext uri="{BB962C8B-B14F-4D97-AF65-F5344CB8AC3E}">
        <p14:creationId xmlns:p14="http://schemas.microsoft.com/office/powerpoint/2010/main" val="30818164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Revolution of 1800: The Rise of Jefferson</a:t>
            </a:r>
            <a:endParaRPr lang="en-US" dirty="0"/>
          </a:p>
        </p:txBody>
      </p:sp>
      <p:sp>
        <p:nvSpPr>
          <p:cNvPr id="6" name="Text Placeholder 5"/>
          <p:cNvSpPr>
            <a:spLocks noGrp="1"/>
          </p:cNvSpPr>
          <p:nvPr>
            <p:ph type="body" idx="1"/>
          </p:nvPr>
        </p:nvSpPr>
        <p:spPr/>
        <p:txBody>
          <a:bodyPr/>
          <a:lstStyle/>
          <a:p>
            <a:r>
              <a:rPr lang="en-US" dirty="0" smtClean="0"/>
              <a:t>Why the Peaceful </a:t>
            </a:r>
            <a:r>
              <a:rPr lang="en-US" dirty="0"/>
              <a:t>T</a:t>
            </a:r>
            <a:r>
              <a:rPr lang="en-US" dirty="0" smtClean="0"/>
              <a:t>ransition of Power was so Essential to American Democracy…</a:t>
            </a:r>
            <a:endParaRPr lang="en-US" dirty="0"/>
          </a:p>
        </p:txBody>
      </p:sp>
    </p:spTree>
    <p:extLst>
      <p:ext uri="{BB962C8B-B14F-4D97-AF65-F5344CB8AC3E}">
        <p14:creationId xmlns:p14="http://schemas.microsoft.com/office/powerpoint/2010/main" val="32446687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Election of 1800</a:t>
            </a:r>
            <a:endParaRPr lang="en-US" dirty="0"/>
          </a:p>
        </p:txBody>
      </p:sp>
      <p:sp>
        <p:nvSpPr>
          <p:cNvPr id="5" name="Content Placeholder 4"/>
          <p:cNvSpPr>
            <a:spLocks noGrp="1"/>
          </p:cNvSpPr>
          <p:nvPr>
            <p:ph sz="quarter" idx="13"/>
          </p:nvPr>
        </p:nvSpPr>
        <p:spPr/>
        <p:txBody>
          <a:bodyPr>
            <a:normAutofit fontScale="85000" lnSpcReduction="20000"/>
          </a:bodyPr>
          <a:lstStyle/>
          <a:p>
            <a:r>
              <a:rPr lang="en-US" dirty="0" smtClean="0"/>
              <a:t>The Election of 1800 was partisan politics at its worst. The two candidates themselves attempted to stay above the fray, yet the political vocal pieces for each party continually traded barbs and insulted the characters of the candidates.  Political cartoons like the one to the right insinuated that Jefferson kept a mistress – Sally </a:t>
            </a:r>
            <a:r>
              <a:rPr lang="en-US" dirty="0" err="1" smtClean="0"/>
              <a:t>Hemings</a:t>
            </a:r>
            <a:r>
              <a:rPr lang="en-US" dirty="0"/>
              <a:t> </a:t>
            </a:r>
            <a:r>
              <a:rPr lang="en-US" dirty="0" smtClean="0"/>
              <a:t>– who was one of his enslaved workers.</a:t>
            </a:r>
            <a:endParaRPr lang="en-US" dirty="0"/>
          </a:p>
        </p:txBody>
      </p:sp>
      <p:pic>
        <p:nvPicPr>
          <p:cNvPr id="7" name="Content Placeholder 6"/>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029200" y="2057400"/>
            <a:ext cx="3027310" cy="4323378"/>
          </a:xfrm>
        </p:spPr>
      </p:pic>
    </p:spTree>
    <p:extLst>
      <p:ext uri="{BB962C8B-B14F-4D97-AF65-F5344CB8AC3E}">
        <p14:creationId xmlns:p14="http://schemas.microsoft.com/office/powerpoint/2010/main" val="8761984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Election of 1800</a:t>
            </a:r>
            <a:endParaRPr lang="en-US" dirty="0"/>
          </a:p>
        </p:txBody>
      </p:sp>
      <p:sp>
        <p:nvSpPr>
          <p:cNvPr id="6" name="Text Placeholder 5"/>
          <p:cNvSpPr>
            <a:spLocks noGrp="1"/>
          </p:cNvSpPr>
          <p:nvPr>
            <p:ph type="body" idx="1"/>
          </p:nvPr>
        </p:nvSpPr>
        <p:spPr/>
        <p:txBody>
          <a:bodyPr/>
          <a:lstStyle/>
          <a:p>
            <a:pPr algn="l"/>
            <a:r>
              <a:rPr lang="en-US" dirty="0" smtClean="0"/>
              <a:t>Thomas Jefferson</a:t>
            </a:r>
            <a:endParaRPr lang="en-US" dirty="0"/>
          </a:p>
        </p:txBody>
      </p:sp>
      <p:sp>
        <p:nvSpPr>
          <p:cNvPr id="7" name="Content Placeholder 6"/>
          <p:cNvSpPr>
            <a:spLocks noGrp="1"/>
          </p:cNvSpPr>
          <p:nvPr>
            <p:ph sz="half" idx="2"/>
          </p:nvPr>
        </p:nvSpPr>
        <p:spPr/>
        <p:txBody>
          <a:bodyPr>
            <a:normAutofit lnSpcReduction="10000"/>
          </a:bodyPr>
          <a:lstStyle/>
          <a:p>
            <a:r>
              <a:rPr lang="en-US" dirty="0" smtClean="0"/>
              <a:t>Southerner, with support from Western farmers.</a:t>
            </a:r>
          </a:p>
          <a:p>
            <a:r>
              <a:rPr lang="en-US" dirty="0" smtClean="0"/>
              <a:t>Atheist or </a:t>
            </a:r>
            <a:r>
              <a:rPr lang="en-US" dirty="0" smtClean="0"/>
              <a:t>Deist?</a:t>
            </a:r>
            <a:endParaRPr lang="en-US" dirty="0" smtClean="0"/>
          </a:p>
          <a:p>
            <a:r>
              <a:rPr lang="en-US" dirty="0" smtClean="0"/>
              <a:t>Commoner?</a:t>
            </a:r>
            <a:endParaRPr lang="en-US" dirty="0" smtClean="0"/>
          </a:p>
          <a:p>
            <a:r>
              <a:rPr lang="en-US" dirty="0" smtClean="0"/>
              <a:t>Radical faith in Democracy</a:t>
            </a:r>
          </a:p>
          <a:p>
            <a:r>
              <a:rPr lang="en-US" dirty="0" smtClean="0"/>
              <a:t>Republican</a:t>
            </a:r>
            <a:endParaRPr lang="en-US" dirty="0"/>
          </a:p>
        </p:txBody>
      </p:sp>
      <p:sp>
        <p:nvSpPr>
          <p:cNvPr id="8" name="Text Placeholder 7"/>
          <p:cNvSpPr>
            <a:spLocks noGrp="1"/>
          </p:cNvSpPr>
          <p:nvPr>
            <p:ph type="body" sz="quarter" idx="3"/>
          </p:nvPr>
        </p:nvSpPr>
        <p:spPr/>
        <p:txBody>
          <a:bodyPr/>
          <a:lstStyle/>
          <a:p>
            <a:pPr algn="l"/>
            <a:r>
              <a:rPr lang="en-US" dirty="0" smtClean="0"/>
              <a:t>John Adams</a:t>
            </a:r>
            <a:endParaRPr lang="en-US" dirty="0"/>
          </a:p>
        </p:txBody>
      </p:sp>
      <p:sp>
        <p:nvSpPr>
          <p:cNvPr id="9" name="Content Placeholder 8"/>
          <p:cNvSpPr>
            <a:spLocks noGrp="1"/>
          </p:cNvSpPr>
          <p:nvPr>
            <p:ph sz="quarter" idx="4"/>
          </p:nvPr>
        </p:nvSpPr>
        <p:spPr>
          <a:xfrm>
            <a:off x="4645026" y="2944368"/>
            <a:ext cx="4041774" cy="3172968"/>
          </a:xfrm>
        </p:spPr>
        <p:txBody>
          <a:bodyPr>
            <a:noAutofit/>
          </a:bodyPr>
          <a:lstStyle/>
          <a:p>
            <a:r>
              <a:rPr lang="en-US" dirty="0" smtClean="0"/>
              <a:t>Northerner, with support of urban elite</a:t>
            </a:r>
          </a:p>
          <a:p>
            <a:r>
              <a:rPr lang="en-US" dirty="0" smtClean="0"/>
              <a:t>God-fearing </a:t>
            </a:r>
            <a:r>
              <a:rPr lang="en-US" dirty="0" smtClean="0"/>
              <a:t>Christian…</a:t>
            </a:r>
            <a:endParaRPr lang="en-US" dirty="0" smtClean="0"/>
          </a:p>
          <a:p>
            <a:r>
              <a:rPr lang="en-US" dirty="0" smtClean="0"/>
              <a:t>Aristocratic? </a:t>
            </a:r>
            <a:endParaRPr lang="en-US" dirty="0" smtClean="0"/>
          </a:p>
          <a:p>
            <a:r>
              <a:rPr lang="en-US" dirty="0" smtClean="0"/>
              <a:t>Concern over the excesses of democracy</a:t>
            </a:r>
          </a:p>
          <a:p>
            <a:r>
              <a:rPr lang="en-US" dirty="0" smtClean="0"/>
              <a:t>Federalist – although not very popular with the party.</a:t>
            </a:r>
            <a:endParaRPr lang="en-US" dirty="0"/>
          </a:p>
        </p:txBody>
      </p:sp>
    </p:spTree>
    <p:extLst>
      <p:ext uri="{BB962C8B-B14F-4D97-AF65-F5344CB8AC3E}">
        <p14:creationId xmlns:p14="http://schemas.microsoft.com/office/powerpoint/2010/main" val="37563704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normAutofit fontScale="70000" lnSpcReduction="20000"/>
          </a:bodyPr>
          <a:lstStyle/>
          <a:p>
            <a:r>
              <a:rPr lang="en-US" dirty="0" smtClean="0"/>
              <a:t>With Alexander Hamilton actively campaigning for Charles </a:t>
            </a:r>
            <a:r>
              <a:rPr lang="en-US" dirty="0" err="1" smtClean="0"/>
              <a:t>Cotesworth</a:t>
            </a:r>
            <a:r>
              <a:rPr lang="en-US" dirty="0" smtClean="0"/>
              <a:t> Pinckney – which was practically scandalous during an age of disinterested politicians – the Federalist vote was split.</a:t>
            </a:r>
          </a:p>
          <a:p>
            <a:pPr marL="0" indent="0">
              <a:buNone/>
            </a:pPr>
            <a:endParaRPr lang="en-US" dirty="0" smtClean="0"/>
          </a:p>
          <a:p>
            <a:r>
              <a:rPr lang="en-US" dirty="0" smtClean="0"/>
              <a:t>As a result, Thomas Jefferson and Aaron Burr ended up tied in the Electoral College, and the House of Representatives – dominated at the time by Federalist politicians – would have to choose who would be President. </a:t>
            </a:r>
          </a:p>
          <a:p>
            <a:pPr marL="0" indent="0">
              <a:buNone/>
            </a:pPr>
            <a:endParaRPr lang="en-US" dirty="0" smtClean="0"/>
          </a:p>
          <a:p>
            <a:r>
              <a:rPr lang="en-US" dirty="0" smtClean="0"/>
              <a:t>Hamilton preferred Thomas Jefferson’s plantation owning, aristocratic pedigree to the merchant’s background of Aaron Burr</a:t>
            </a:r>
            <a:r>
              <a:rPr lang="en-US" dirty="0" smtClean="0"/>
              <a:t>.  </a:t>
            </a:r>
            <a:r>
              <a:rPr lang="en-US" dirty="0" smtClean="0"/>
              <a:t>He also trusted Jefferson to make the statesman like decisions necessary of a President. </a:t>
            </a:r>
            <a:endParaRPr lang="en-US" dirty="0" smtClean="0"/>
          </a:p>
          <a:p>
            <a:pPr marL="0" indent="0">
              <a:buNone/>
            </a:pPr>
            <a:endParaRPr lang="en-US" dirty="0" smtClean="0"/>
          </a:p>
          <a:p>
            <a:r>
              <a:rPr lang="en-US" dirty="0" smtClean="0"/>
              <a:t>The peculiar ending to the Election of 1800 motivated Congress to ratify the 12</a:t>
            </a:r>
            <a:r>
              <a:rPr lang="en-US" baseline="30000" dirty="0" smtClean="0"/>
              <a:t>th</a:t>
            </a:r>
            <a:r>
              <a:rPr lang="en-US" dirty="0" smtClean="0"/>
              <a:t> Amendment to the Constitution, which binds the Presidency and the Vice Presidency together for the Electoral College. </a:t>
            </a:r>
            <a:endParaRPr lang="en-US" dirty="0"/>
          </a:p>
        </p:txBody>
      </p:sp>
      <p:sp>
        <p:nvSpPr>
          <p:cNvPr id="7" name="Title 6"/>
          <p:cNvSpPr>
            <a:spLocks noGrp="1"/>
          </p:cNvSpPr>
          <p:nvPr>
            <p:ph type="title"/>
          </p:nvPr>
        </p:nvSpPr>
        <p:spPr/>
        <p:txBody>
          <a:bodyPr/>
          <a:lstStyle/>
          <a:p>
            <a:r>
              <a:rPr lang="en-US" dirty="0" smtClean="0"/>
              <a:t>Republican Victory</a:t>
            </a:r>
            <a:endParaRPr lang="en-US" dirty="0"/>
          </a:p>
        </p:txBody>
      </p:sp>
    </p:spTree>
    <p:extLst>
      <p:ext uri="{BB962C8B-B14F-4D97-AF65-F5344CB8AC3E}">
        <p14:creationId xmlns:p14="http://schemas.microsoft.com/office/powerpoint/2010/main" val="16239594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4400" dirty="0" smtClean="0"/>
              <a:t>Jefferson’s Inaugural Address</a:t>
            </a:r>
            <a:endParaRPr lang="en-US" sz="4400" dirty="0"/>
          </a:p>
        </p:txBody>
      </p:sp>
      <p:pic>
        <p:nvPicPr>
          <p:cNvPr id="6" name="Content Placeholder 5"/>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177332" y="2239963"/>
            <a:ext cx="2820585" cy="3876675"/>
          </a:xfrm>
        </p:spPr>
      </p:pic>
      <p:sp>
        <p:nvSpPr>
          <p:cNvPr id="5" name="Content Placeholder 4"/>
          <p:cNvSpPr>
            <a:spLocks noGrp="1"/>
          </p:cNvSpPr>
          <p:nvPr>
            <p:ph sz="quarter" idx="14"/>
          </p:nvPr>
        </p:nvSpPr>
        <p:spPr/>
        <p:txBody>
          <a:bodyPr>
            <a:normAutofit fontScale="92500" lnSpcReduction="10000"/>
          </a:bodyPr>
          <a:lstStyle/>
          <a:p>
            <a:r>
              <a:rPr lang="en-US" dirty="0" smtClean="0"/>
              <a:t>Since this was the first transfer of power between well-formed political rivals, the peaceful succession of Jefferson to the Office of the Presidency was essential.  In a conciliatory inaugural address, Jefferson stated, “We are all Republicans, we are all Federalists. “</a:t>
            </a:r>
            <a:endParaRPr lang="en-US" dirty="0"/>
          </a:p>
        </p:txBody>
      </p:sp>
    </p:spTree>
    <p:extLst>
      <p:ext uri="{BB962C8B-B14F-4D97-AF65-F5344CB8AC3E}">
        <p14:creationId xmlns:p14="http://schemas.microsoft.com/office/powerpoint/2010/main" val="23089131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Presidency of John Adams, 1797 - 1801</a:t>
            </a:r>
            <a:endParaRPr lang="en-US" dirty="0"/>
          </a:p>
        </p:txBody>
      </p:sp>
      <p:sp>
        <p:nvSpPr>
          <p:cNvPr id="5" name="Text Placeholder 4"/>
          <p:cNvSpPr>
            <a:spLocks noGrp="1"/>
          </p:cNvSpPr>
          <p:nvPr>
            <p:ph type="body" idx="1"/>
          </p:nvPr>
        </p:nvSpPr>
        <p:spPr/>
        <p:txBody>
          <a:bodyPr/>
          <a:lstStyle/>
          <a:p>
            <a:r>
              <a:rPr lang="en-US" dirty="0" smtClean="0"/>
              <a:t>Conflict and Change to Protect the Fledgling Revolution</a:t>
            </a:r>
            <a:endParaRPr lang="en-US" dirty="0"/>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34200" y="4170414"/>
            <a:ext cx="1712119" cy="2216336"/>
          </a:xfrm>
          <a:prstGeom prst="rect">
            <a:avLst/>
          </a:prstGeom>
        </p:spPr>
      </p:pic>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00600" y="4170414"/>
            <a:ext cx="1712119" cy="2216336"/>
          </a:xfrm>
          <a:prstGeom prst="rect">
            <a:avLst/>
          </a:prstGeom>
        </p:spPr>
      </p:pic>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90800" y="4170414"/>
            <a:ext cx="1712119" cy="2216336"/>
          </a:xfrm>
          <a:prstGeom prst="rect">
            <a:avLst/>
          </a:prstGeom>
        </p:spPr>
      </p:pic>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1000" y="4202741"/>
            <a:ext cx="1712119" cy="2216336"/>
          </a:xfrm>
          <a:prstGeom prst="rect">
            <a:avLst/>
          </a:prstGeom>
        </p:spPr>
      </p:pic>
    </p:spTree>
    <p:extLst>
      <p:ext uri="{BB962C8B-B14F-4D97-AF65-F5344CB8AC3E}">
        <p14:creationId xmlns:p14="http://schemas.microsoft.com/office/powerpoint/2010/main" val="40330312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fontScale="92500" lnSpcReduction="20000"/>
          </a:bodyPr>
          <a:lstStyle/>
          <a:p>
            <a:r>
              <a:rPr lang="en-US" dirty="0" smtClean="0"/>
              <a:t>Congress immediately eliminated the Alien and Sedition Acts.</a:t>
            </a:r>
          </a:p>
          <a:p>
            <a:r>
              <a:rPr lang="en-US" dirty="0" smtClean="0"/>
              <a:t>Jefferson sought a nation of citizen-farmers, low population density.</a:t>
            </a:r>
          </a:p>
          <a:p>
            <a:r>
              <a:rPr lang="en-US" dirty="0" smtClean="0"/>
              <a:t>Jefferson feared too much money and power in the hands of just a few elite merchants.</a:t>
            </a:r>
          </a:p>
          <a:p>
            <a:r>
              <a:rPr lang="en-US" dirty="0" smtClean="0"/>
              <a:t>He viewed the vast western land reserves – which were about to grow – as a source of revenue for the future and as a guarantee that agrarian virtue would continue indefinitely.</a:t>
            </a:r>
          </a:p>
          <a:p>
            <a:r>
              <a:rPr lang="en-US" dirty="0" smtClean="0"/>
              <a:t>He believed in laissez-faire economics and free trade, and expected American farmers to satisfy Europe’s need for food and resources in exchange for finished goods. </a:t>
            </a:r>
            <a:endParaRPr lang="en-US" dirty="0"/>
          </a:p>
        </p:txBody>
      </p:sp>
      <p:sp>
        <p:nvSpPr>
          <p:cNvPr id="5" name="Title 4"/>
          <p:cNvSpPr>
            <a:spLocks noGrp="1"/>
          </p:cNvSpPr>
          <p:nvPr>
            <p:ph type="title"/>
          </p:nvPr>
        </p:nvSpPr>
        <p:spPr/>
        <p:txBody>
          <a:bodyPr/>
          <a:lstStyle/>
          <a:p>
            <a:pPr algn="l"/>
            <a:r>
              <a:rPr lang="en-US" dirty="0" smtClean="0"/>
              <a:t>Jefferson’s Vision for America</a:t>
            </a:r>
            <a:endParaRPr lang="en-US" dirty="0"/>
          </a:p>
        </p:txBody>
      </p:sp>
    </p:spTree>
    <p:extLst>
      <p:ext uri="{BB962C8B-B14F-4D97-AF65-F5344CB8AC3E}">
        <p14:creationId xmlns:p14="http://schemas.microsoft.com/office/powerpoint/2010/main" val="21645291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Supreme Court case of </a:t>
            </a:r>
            <a:r>
              <a:rPr lang="en-US" i="1" dirty="0" smtClean="0"/>
              <a:t>Marbury V. Madison</a:t>
            </a:r>
            <a:r>
              <a:rPr lang="en-US" dirty="0" smtClean="0"/>
              <a:t>: </a:t>
            </a:r>
          </a:p>
          <a:p>
            <a:endParaRPr lang="en-US" dirty="0"/>
          </a:p>
          <a:p>
            <a:pPr marL="411480" lvl="1" indent="0">
              <a:buNone/>
            </a:pPr>
            <a:r>
              <a:rPr lang="en-US" dirty="0" smtClean="0"/>
              <a:t>In </a:t>
            </a:r>
            <a:r>
              <a:rPr lang="en-US" i="1" dirty="0" smtClean="0"/>
              <a:t>Marbury V. Madison</a:t>
            </a:r>
            <a:r>
              <a:rPr lang="en-US" dirty="0" smtClean="0"/>
              <a:t>, the Chief Justice of the Supreme Court John Marshall ruled that the judicial branch did not have to power to compel the President to deliver orders of appointment to the Federal Court System.  </a:t>
            </a:r>
          </a:p>
          <a:p>
            <a:pPr marL="411480" lvl="1" indent="0">
              <a:buNone/>
            </a:pPr>
            <a:r>
              <a:rPr lang="en-US" dirty="0" smtClean="0"/>
              <a:t>However, in the same ruling, Marshall did argue that the Supreme Court had the ability to interpret the Constitutionality of laws and actions of the President – a process known as judicial review.</a:t>
            </a:r>
            <a:endParaRPr lang="en-US" dirty="0"/>
          </a:p>
        </p:txBody>
      </p:sp>
      <p:sp>
        <p:nvSpPr>
          <p:cNvPr id="3" name="Title 2"/>
          <p:cNvSpPr>
            <a:spLocks noGrp="1"/>
          </p:cNvSpPr>
          <p:nvPr>
            <p:ph type="title"/>
          </p:nvPr>
        </p:nvSpPr>
        <p:spPr>
          <a:xfrm>
            <a:off x="762000" y="381000"/>
            <a:ext cx="7756263" cy="1054250"/>
          </a:xfrm>
        </p:spPr>
        <p:txBody>
          <a:bodyPr/>
          <a:lstStyle/>
          <a:p>
            <a:r>
              <a:rPr lang="en-US" dirty="0" smtClean="0"/>
              <a:t>Major Events of the Jefferson Presidency</a:t>
            </a:r>
            <a:endParaRPr lang="en-US" dirty="0"/>
          </a:p>
        </p:txBody>
      </p:sp>
    </p:spTree>
    <p:extLst>
      <p:ext uri="{BB962C8B-B14F-4D97-AF65-F5344CB8AC3E}">
        <p14:creationId xmlns:p14="http://schemas.microsoft.com/office/powerpoint/2010/main" val="19528137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029200" y="228600"/>
            <a:ext cx="3422483" cy="1886921"/>
          </a:xfrm>
        </p:spPr>
        <p:txBody>
          <a:bodyPr/>
          <a:lstStyle/>
          <a:p>
            <a:r>
              <a:rPr lang="en-US" sz="4400" dirty="0" smtClean="0"/>
              <a:t>Downsizing Government</a:t>
            </a:r>
            <a:endParaRPr lang="en-US" sz="4400" dirty="0"/>
          </a:p>
        </p:txBody>
      </p:sp>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914400" y="585344"/>
            <a:ext cx="3618738" cy="5434456"/>
          </a:xfrm>
        </p:spPr>
      </p:pic>
      <p:sp>
        <p:nvSpPr>
          <p:cNvPr id="5" name="Text Placeholder 4"/>
          <p:cNvSpPr>
            <a:spLocks noGrp="1"/>
          </p:cNvSpPr>
          <p:nvPr>
            <p:ph type="body" sz="half" idx="2"/>
          </p:nvPr>
        </p:nvSpPr>
        <p:spPr>
          <a:xfrm>
            <a:off x="5034579" y="2057400"/>
            <a:ext cx="3411725" cy="4063701"/>
          </a:xfrm>
        </p:spPr>
        <p:txBody>
          <a:bodyPr>
            <a:normAutofit/>
          </a:bodyPr>
          <a:lstStyle/>
          <a:p>
            <a:r>
              <a:rPr lang="en-US" dirty="0" smtClean="0"/>
              <a:t>Finding that the nation was in debt, Jefferson and his Treasury Secretary Albert Gallatin closed offices, shut down foreign embassies, ended social parties, and cut the military – all in effort to show fiscal responsibility.  There was partisanship in it, too, though, as most of the positions cut were held by Federalists.  In keeping with his greater vision for the United States, Jefferson kept taxes very low – allowing only the collection of import duties and the sale of western lands in order to raise revenue for the government. </a:t>
            </a:r>
            <a:endParaRPr lang="en-US" dirty="0"/>
          </a:p>
        </p:txBody>
      </p:sp>
    </p:spTree>
    <p:extLst>
      <p:ext uri="{BB962C8B-B14F-4D97-AF65-F5344CB8AC3E}">
        <p14:creationId xmlns:p14="http://schemas.microsoft.com/office/powerpoint/2010/main" val="35677217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67400" y="304800"/>
            <a:ext cx="2584283" cy="1886921"/>
          </a:xfrm>
        </p:spPr>
        <p:txBody>
          <a:bodyPr/>
          <a:lstStyle/>
          <a:p>
            <a:r>
              <a:rPr lang="en-US" dirty="0" smtClean="0"/>
              <a:t>War with the Barbary Pirates</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81000" y="1600200"/>
            <a:ext cx="5334000" cy="3476495"/>
          </a:xfrm>
        </p:spPr>
      </p:pic>
      <p:sp>
        <p:nvSpPr>
          <p:cNvPr id="4" name="Text Placeholder 3"/>
          <p:cNvSpPr>
            <a:spLocks noGrp="1"/>
          </p:cNvSpPr>
          <p:nvPr>
            <p:ph type="body" sz="half" idx="2"/>
          </p:nvPr>
        </p:nvSpPr>
        <p:spPr>
          <a:xfrm>
            <a:off x="5791200" y="2133600"/>
            <a:ext cx="2655104" cy="3987501"/>
          </a:xfrm>
        </p:spPr>
        <p:txBody>
          <a:bodyPr>
            <a:normAutofit fontScale="85000" lnSpcReduction="10000"/>
          </a:bodyPr>
          <a:lstStyle/>
          <a:p>
            <a:r>
              <a:rPr lang="en-US" dirty="0" smtClean="0"/>
              <a:t>In an effort to allow Americans access to European markets, Thomas Jefferson authorized warfare against the Barbary Pirates of the northern coast of Africa.  The less than formidable United States Navy was unsuccessful, however, in teaching them their lesson.  When the battleship Philadelphia was taken over, an expeditionary force sent to save the crew was defeated.  Eventually, for a $60,000 pay off, Americans extracted a promise from the Barbary pirates that they would leave our vessels alone to trade in the Mediterranean.  It was a dubious promise at best. </a:t>
            </a:r>
            <a:endParaRPr lang="en-US" dirty="0"/>
          </a:p>
        </p:txBody>
      </p:sp>
    </p:spTree>
    <p:extLst>
      <p:ext uri="{BB962C8B-B14F-4D97-AF65-F5344CB8AC3E}">
        <p14:creationId xmlns:p14="http://schemas.microsoft.com/office/powerpoint/2010/main" val="34063054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4800" dirty="0" smtClean="0"/>
              <a:t>Turmoil on the Mississippi</a:t>
            </a:r>
            <a:endParaRPr lang="en-US" sz="4800" dirty="0"/>
          </a:p>
        </p:txBody>
      </p:sp>
      <p:sp>
        <p:nvSpPr>
          <p:cNvPr id="6" name="Content Placeholder 5"/>
          <p:cNvSpPr>
            <a:spLocks noGrp="1"/>
          </p:cNvSpPr>
          <p:nvPr>
            <p:ph sz="quarter" idx="13"/>
          </p:nvPr>
        </p:nvSpPr>
        <p:spPr>
          <a:xfrm>
            <a:off x="381000" y="2240280"/>
            <a:ext cx="3048000" cy="3877056"/>
          </a:xfrm>
        </p:spPr>
        <p:txBody>
          <a:bodyPr>
            <a:normAutofit fontScale="62500" lnSpcReduction="20000"/>
          </a:bodyPr>
          <a:lstStyle/>
          <a:p>
            <a:r>
              <a:rPr lang="en-US" dirty="0" smtClean="0"/>
              <a:t>When a real estate transaction between France and Spain resulted in a transfer of power along the Mississippi and in New Orleans, Jefferson feared the worst.  With navigation of the river suspended, he pursued a two-pronged strategy.  First, he attempted to create a military alliance with England.  Meanwhile, he sent Robert Livingston to France with the ambitious goal of purchasing New Orleans.  He would do better yet.</a:t>
            </a:r>
            <a:endParaRPr lang="en-US" dirty="0"/>
          </a:p>
        </p:txBody>
      </p:sp>
      <p:pic>
        <p:nvPicPr>
          <p:cNvPr id="8" name="Content Placeholder 7"/>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3429000" y="2286000"/>
            <a:ext cx="5019675" cy="3167972"/>
          </a:xfrm>
        </p:spPr>
      </p:pic>
    </p:spTree>
    <p:extLst>
      <p:ext uri="{BB962C8B-B14F-4D97-AF65-F5344CB8AC3E}">
        <p14:creationId xmlns:p14="http://schemas.microsoft.com/office/powerpoint/2010/main" val="173599381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Louisiana Purchase</a:t>
            </a:r>
            <a:endParaRPr lang="en-US" dirty="0"/>
          </a:p>
        </p:txBody>
      </p:sp>
      <p:pic>
        <p:nvPicPr>
          <p:cNvPr id="8" name="Picture Placeholder 7"/>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l="4378" r="4378"/>
          <a:stretch>
            <a:fillRect/>
          </a:stretch>
        </p:blipFill>
        <p:spPr/>
      </p:pic>
      <p:sp>
        <p:nvSpPr>
          <p:cNvPr id="7" name="Text Placeholder 6"/>
          <p:cNvSpPr>
            <a:spLocks noGrp="1"/>
          </p:cNvSpPr>
          <p:nvPr>
            <p:ph type="body" sz="half" idx="2"/>
          </p:nvPr>
        </p:nvSpPr>
        <p:spPr/>
        <p:txBody>
          <a:bodyPr>
            <a:normAutofit lnSpcReduction="10000"/>
          </a:bodyPr>
          <a:lstStyle/>
          <a:p>
            <a:pPr algn="l"/>
            <a:r>
              <a:rPr lang="en-US" dirty="0" smtClean="0"/>
              <a:t>For just a little over $15 Million, Livingston gave Jefferson the entire Louisiana Territory, eliminating a rival in France, granting complete control over the Mississippi River, and double the size of the United States in one fell swoop.</a:t>
            </a:r>
            <a:endParaRPr lang="en-US" dirty="0"/>
          </a:p>
        </p:txBody>
      </p:sp>
    </p:spTree>
    <p:extLst>
      <p:ext uri="{BB962C8B-B14F-4D97-AF65-F5344CB8AC3E}">
        <p14:creationId xmlns:p14="http://schemas.microsoft.com/office/powerpoint/2010/main" val="38433337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r>
              <a:rPr lang="en-US" dirty="0" smtClean="0"/>
              <a:t>Jefferson, the strict constructionist who feared that the President might attempt to expand his powers in the image of a monarch, found the Louisiana territory too good to refuse. </a:t>
            </a:r>
          </a:p>
          <a:p>
            <a:r>
              <a:rPr lang="en-US" dirty="0" smtClean="0"/>
              <a:t>Interestingly, Jefferson had authorized an expedition – a espionage expedition at the time – to explore the territory before it was purchased.  The Corps of Discovery, led by </a:t>
            </a:r>
            <a:r>
              <a:rPr lang="en-US" dirty="0" err="1" smtClean="0"/>
              <a:t>Meriwethew</a:t>
            </a:r>
            <a:r>
              <a:rPr lang="en-US" dirty="0" smtClean="0"/>
              <a:t> Lewis and William Clark, would begin its mission in 1804.</a:t>
            </a:r>
            <a:endParaRPr lang="en-US" dirty="0"/>
          </a:p>
        </p:txBody>
      </p:sp>
      <p:sp>
        <p:nvSpPr>
          <p:cNvPr id="5" name="Title 4"/>
          <p:cNvSpPr>
            <a:spLocks noGrp="1"/>
          </p:cNvSpPr>
          <p:nvPr>
            <p:ph type="title"/>
          </p:nvPr>
        </p:nvSpPr>
        <p:spPr>
          <a:xfrm>
            <a:off x="685800" y="609600"/>
            <a:ext cx="7756263" cy="1054250"/>
          </a:xfrm>
        </p:spPr>
        <p:txBody>
          <a:bodyPr/>
          <a:lstStyle/>
          <a:p>
            <a:r>
              <a:rPr lang="en-US" sz="4000" dirty="0" smtClean="0"/>
              <a:t>A Question of Constitutionality</a:t>
            </a:r>
            <a:endParaRPr lang="en-US" sz="4000" dirty="0"/>
          </a:p>
        </p:txBody>
      </p:sp>
    </p:spTree>
    <p:extLst>
      <p:ext uri="{BB962C8B-B14F-4D97-AF65-F5344CB8AC3E}">
        <p14:creationId xmlns:p14="http://schemas.microsoft.com/office/powerpoint/2010/main" val="23915137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The Corps of Discovery</a:t>
            </a:r>
            <a:endParaRPr lang="en-US" dirty="0"/>
          </a:p>
        </p:txBody>
      </p:sp>
      <p:sp>
        <p:nvSpPr>
          <p:cNvPr id="4" name="Content Placeholder 3"/>
          <p:cNvSpPr>
            <a:spLocks noGrp="1"/>
          </p:cNvSpPr>
          <p:nvPr>
            <p:ph sz="quarter" idx="13"/>
          </p:nvPr>
        </p:nvSpPr>
        <p:spPr>
          <a:xfrm>
            <a:off x="685800" y="2240280"/>
            <a:ext cx="2667000" cy="3877056"/>
          </a:xfrm>
        </p:spPr>
        <p:txBody>
          <a:bodyPr>
            <a:normAutofit fontScale="62500" lnSpcReduction="20000"/>
          </a:bodyPr>
          <a:lstStyle/>
          <a:p>
            <a:r>
              <a:rPr lang="en-US" dirty="0" smtClean="0"/>
              <a:t>The Lewis and Clark Expedition, in an attempt to learn as much as possible about the Spanish, French, and Native American populations west of the Mississippi River, set out by boat up the Missouri River in 1804.  Camping that winter at Mandan, in the Dakota Territory, the men learned from the Sioux about the fur trade, the Plains economy, and the environment of the region.  </a:t>
            </a:r>
            <a:endParaRPr lang="en-US" dirty="0"/>
          </a:p>
        </p:txBody>
      </p:sp>
      <p:pic>
        <p:nvPicPr>
          <p:cNvPr id="6" name="Content Placeholder 5"/>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3729037" y="2407412"/>
            <a:ext cx="4572000" cy="3541776"/>
          </a:xfrm>
        </p:spPr>
      </p:pic>
    </p:spTree>
    <p:extLst>
      <p:ext uri="{BB962C8B-B14F-4D97-AF65-F5344CB8AC3E}">
        <p14:creationId xmlns:p14="http://schemas.microsoft.com/office/powerpoint/2010/main" val="19229642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Corps of Discovery</a:t>
            </a:r>
            <a:endParaRPr lang="en-US" dirty="0"/>
          </a:p>
        </p:txBody>
      </p:sp>
      <p:sp>
        <p:nvSpPr>
          <p:cNvPr id="3" name="Content Placeholder 2"/>
          <p:cNvSpPr>
            <a:spLocks noGrp="1"/>
          </p:cNvSpPr>
          <p:nvPr>
            <p:ph sz="quarter" idx="13"/>
          </p:nvPr>
        </p:nvSpPr>
        <p:spPr/>
        <p:txBody>
          <a:bodyPr>
            <a:normAutofit fontScale="85000" lnSpcReduction="20000"/>
          </a:bodyPr>
          <a:lstStyle/>
          <a:p>
            <a:r>
              <a:rPr lang="en-US" dirty="0" err="1" smtClean="0"/>
              <a:t>Touissant</a:t>
            </a:r>
            <a:r>
              <a:rPr lang="en-US" dirty="0" smtClean="0"/>
              <a:t> Charbonneau and his Shoshone wife Sacajawea joined the expedition in 1804, and helped the Corps of Discovery in establishing a chain of hospitality which allowed them to cross the continent.  They reached the Pacific in the 1805, having gained enormous quantities of information on the geography, the environment, and the inhabitants of the West. </a:t>
            </a:r>
            <a:endParaRPr lang="en-US" dirty="0"/>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495800" y="2362200"/>
            <a:ext cx="4265649" cy="3352800"/>
          </a:xfrm>
        </p:spPr>
      </p:pic>
    </p:spTree>
    <p:extLst>
      <p:ext uri="{BB962C8B-B14F-4D97-AF65-F5344CB8AC3E}">
        <p14:creationId xmlns:p14="http://schemas.microsoft.com/office/powerpoint/2010/main" val="351524385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The West Grows in Isolation</a:t>
            </a:r>
            <a:endParaRPr lang="en-US" sz="4400" dirty="0"/>
          </a:p>
        </p:txBody>
      </p:sp>
      <p:sp>
        <p:nvSpPr>
          <p:cNvPr id="3" name="Content Placeholder 2"/>
          <p:cNvSpPr>
            <a:spLocks noGrp="1"/>
          </p:cNvSpPr>
          <p:nvPr>
            <p:ph sz="quarter" idx="13"/>
          </p:nvPr>
        </p:nvSpPr>
        <p:spPr>
          <a:xfrm>
            <a:off x="457200" y="2240280"/>
            <a:ext cx="3124200" cy="4084320"/>
          </a:xfrm>
        </p:spPr>
        <p:txBody>
          <a:bodyPr>
            <a:normAutofit fontScale="62500" lnSpcReduction="20000"/>
          </a:bodyPr>
          <a:lstStyle/>
          <a:p>
            <a:r>
              <a:rPr lang="en-US" dirty="0" smtClean="0"/>
              <a:t>As more and more farmers flooded into the West to populate the region, the area developed a character all its own.  Unfortunately, the Appalachian Mountains were an obstacle which proved very difficult to surmount.   Westerners could navigate the Ohio River to a large degree, but it was extremely difficult to get goods to market.  The best case scenario was to sail down the Mississippi River to New Orleans – but the mighty waters of the Mississippi were only suitable for one way traffic.  Rafts were usually chopped up for firewood, and a long walk home followed.</a:t>
            </a:r>
            <a:endParaRPr lang="en-US" dirty="0"/>
          </a:p>
        </p:txBody>
      </p:sp>
      <p:pic>
        <p:nvPicPr>
          <p:cNvPr id="5" name="Content Placeholder 4"/>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3733800" y="2438400"/>
            <a:ext cx="4867275" cy="3008584"/>
          </a:xfrm>
        </p:spPr>
      </p:pic>
    </p:spTree>
    <p:extLst>
      <p:ext uri="{BB962C8B-B14F-4D97-AF65-F5344CB8AC3E}">
        <p14:creationId xmlns:p14="http://schemas.microsoft.com/office/powerpoint/2010/main" val="6803055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Factions</a:t>
            </a:r>
            <a:endParaRPr lang="en-US" dirty="0"/>
          </a:p>
        </p:txBody>
      </p:sp>
      <p:sp>
        <p:nvSpPr>
          <p:cNvPr id="5" name="Content Placeholder 4"/>
          <p:cNvSpPr>
            <a:spLocks noGrp="1"/>
          </p:cNvSpPr>
          <p:nvPr>
            <p:ph sz="quarter" idx="13"/>
          </p:nvPr>
        </p:nvSpPr>
        <p:spPr/>
        <p:txBody>
          <a:bodyPr>
            <a:normAutofit fontScale="92500" lnSpcReduction="20000"/>
          </a:bodyPr>
          <a:lstStyle/>
          <a:p>
            <a:r>
              <a:rPr lang="en-US" b="1" u="sng" dirty="0" smtClean="0">
                <a:solidFill>
                  <a:schemeClr val="tx2">
                    <a:lumMod val="75000"/>
                  </a:schemeClr>
                </a:solidFill>
              </a:rPr>
              <a:t>The Federalist Party</a:t>
            </a:r>
          </a:p>
          <a:p>
            <a:endParaRPr lang="en-US" b="1" u="sng" dirty="0">
              <a:solidFill>
                <a:schemeClr val="tx2">
                  <a:lumMod val="75000"/>
                </a:schemeClr>
              </a:solidFill>
            </a:endParaRPr>
          </a:p>
          <a:p>
            <a:r>
              <a:rPr lang="en-US" dirty="0" smtClean="0"/>
              <a:t>Led by A. Hamilton</a:t>
            </a:r>
          </a:p>
          <a:p>
            <a:pPr marL="0" indent="0">
              <a:buNone/>
            </a:pPr>
            <a:endParaRPr lang="en-US" dirty="0" smtClean="0"/>
          </a:p>
          <a:p>
            <a:r>
              <a:rPr lang="en-US" dirty="0" smtClean="0"/>
              <a:t>“Classical Republicans”</a:t>
            </a:r>
          </a:p>
          <a:p>
            <a:endParaRPr lang="en-US" dirty="0"/>
          </a:p>
          <a:p>
            <a:r>
              <a:rPr lang="en-US" dirty="0" smtClean="0"/>
              <a:t>Favored Aristocracy over the arbitrary passions of democracy.</a:t>
            </a:r>
          </a:p>
          <a:p>
            <a:endParaRPr lang="en-US" dirty="0" smtClean="0"/>
          </a:p>
          <a:p>
            <a:r>
              <a:rPr lang="en-US" dirty="0" smtClean="0"/>
              <a:t>Pro England in Foreign Policy.</a:t>
            </a:r>
            <a:endParaRPr lang="en-US" dirty="0"/>
          </a:p>
        </p:txBody>
      </p:sp>
      <p:sp>
        <p:nvSpPr>
          <p:cNvPr id="6" name="Content Placeholder 5"/>
          <p:cNvSpPr>
            <a:spLocks noGrp="1"/>
          </p:cNvSpPr>
          <p:nvPr>
            <p:ph sz="quarter" idx="14"/>
          </p:nvPr>
        </p:nvSpPr>
        <p:spPr>
          <a:xfrm>
            <a:off x="4419600" y="2240280"/>
            <a:ext cx="4571999" cy="3931920"/>
          </a:xfrm>
        </p:spPr>
        <p:txBody>
          <a:bodyPr>
            <a:normAutofit fontScale="92500" lnSpcReduction="20000"/>
          </a:bodyPr>
          <a:lstStyle/>
          <a:p>
            <a:r>
              <a:rPr lang="en-US" b="1" u="sng" dirty="0" smtClean="0">
                <a:solidFill>
                  <a:schemeClr val="tx2">
                    <a:lumMod val="75000"/>
                  </a:schemeClr>
                </a:solidFill>
              </a:rPr>
              <a:t>The Jeffersonian Republicans</a:t>
            </a:r>
          </a:p>
          <a:p>
            <a:endParaRPr lang="en-US" u="sng" dirty="0" smtClean="0">
              <a:solidFill>
                <a:schemeClr val="tx2">
                  <a:lumMod val="75000"/>
                </a:schemeClr>
              </a:solidFill>
            </a:endParaRPr>
          </a:p>
          <a:p>
            <a:r>
              <a:rPr lang="en-US" dirty="0" smtClean="0"/>
              <a:t>Led by Jefferson &amp; Madison</a:t>
            </a:r>
          </a:p>
          <a:p>
            <a:pPr marL="0" indent="0">
              <a:buNone/>
            </a:pPr>
            <a:endParaRPr lang="en-US" dirty="0" smtClean="0"/>
          </a:p>
          <a:p>
            <a:r>
              <a:rPr lang="en-US" dirty="0" smtClean="0"/>
              <a:t>“Liberal Republicans”</a:t>
            </a:r>
          </a:p>
          <a:p>
            <a:endParaRPr lang="en-US" dirty="0"/>
          </a:p>
          <a:p>
            <a:r>
              <a:rPr lang="en-US" dirty="0" smtClean="0"/>
              <a:t>Favored agrarian interests and expansion of democratic participation</a:t>
            </a:r>
          </a:p>
          <a:p>
            <a:pPr marL="0" indent="0">
              <a:buNone/>
            </a:pPr>
            <a:endParaRPr lang="en-US" dirty="0" smtClean="0"/>
          </a:p>
          <a:p>
            <a:r>
              <a:rPr lang="en-US" dirty="0" smtClean="0"/>
              <a:t>Pro France in Foreign Policy</a:t>
            </a:r>
          </a:p>
          <a:p>
            <a:pPr marL="0" indent="0">
              <a:buNone/>
            </a:pPr>
            <a:endParaRPr lang="en-US" dirty="0"/>
          </a:p>
        </p:txBody>
      </p:sp>
    </p:spTree>
    <p:extLst>
      <p:ext uri="{BB962C8B-B14F-4D97-AF65-F5344CB8AC3E}">
        <p14:creationId xmlns:p14="http://schemas.microsoft.com/office/powerpoint/2010/main" val="272222789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70156"/>
            <a:ext cx="8382000" cy="1054250"/>
          </a:xfrm>
        </p:spPr>
        <p:txBody>
          <a:bodyPr/>
          <a:lstStyle/>
          <a:p>
            <a:r>
              <a:rPr lang="en-US" dirty="0" smtClean="0"/>
              <a:t>The Cotton Gin &amp; Slavery</a:t>
            </a:r>
            <a:endParaRPr lang="en-US" dirty="0"/>
          </a:p>
        </p:txBody>
      </p:sp>
      <p:sp>
        <p:nvSpPr>
          <p:cNvPr id="3" name="Content Placeholder 2"/>
          <p:cNvSpPr>
            <a:spLocks noGrp="1"/>
          </p:cNvSpPr>
          <p:nvPr>
            <p:ph sz="quarter" idx="13"/>
          </p:nvPr>
        </p:nvSpPr>
        <p:spPr>
          <a:xfrm>
            <a:off x="381000" y="2240280"/>
            <a:ext cx="3505200" cy="3877056"/>
          </a:xfrm>
        </p:spPr>
        <p:txBody>
          <a:bodyPr>
            <a:normAutofit fontScale="92500" lnSpcReduction="10000"/>
          </a:bodyPr>
          <a:lstStyle/>
          <a:p>
            <a:pPr marL="0" indent="0">
              <a:buNone/>
            </a:pPr>
            <a:r>
              <a:rPr lang="en-US" dirty="0" smtClean="0"/>
              <a:t>The Cotton Gin was responsible for causing a dramatic change in the profitability of plantations.  It had previously taken ten hours of labor to pick a single pound of cotton.  Now, fifty pounds a day might be produced, with fewer laborers. The expansion of slavery was almost immediate, as well. </a:t>
            </a:r>
            <a:endParaRPr lang="en-US" dirty="0"/>
          </a:p>
        </p:txBody>
      </p:sp>
      <p:pic>
        <p:nvPicPr>
          <p:cNvPr id="5" name="Content Placeholder 4"/>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4143725" y="2239963"/>
            <a:ext cx="4123624" cy="3876675"/>
          </a:xfrm>
        </p:spPr>
      </p:pic>
    </p:spTree>
    <p:extLst>
      <p:ext uri="{BB962C8B-B14F-4D97-AF65-F5344CB8AC3E}">
        <p14:creationId xmlns:p14="http://schemas.microsoft.com/office/powerpoint/2010/main" val="364364627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The End of “The Middle Passage.”</a:t>
            </a:r>
            <a:endParaRPr lang="en-US" sz="4000" dirty="0"/>
          </a:p>
        </p:txBody>
      </p:sp>
      <p:sp>
        <p:nvSpPr>
          <p:cNvPr id="3" name="Content Placeholder 2"/>
          <p:cNvSpPr>
            <a:spLocks noGrp="1"/>
          </p:cNvSpPr>
          <p:nvPr>
            <p:ph sz="quarter" idx="13"/>
          </p:nvPr>
        </p:nvSpPr>
        <p:spPr>
          <a:xfrm>
            <a:off x="685800" y="2240280"/>
            <a:ext cx="3803904" cy="4389120"/>
          </a:xfrm>
        </p:spPr>
        <p:txBody>
          <a:bodyPr>
            <a:normAutofit fontScale="77500" lnSpcReduction="20000"/>
          </a:bodyPr>
          <a:lstStyle/>
          <a:p>
            <a:pPr marL="0" indent="0">
              <a:buNone/>
            </a:pPr>
            <a:r>
              <a:rPr lang="en-US" dirty="0" smtClean="0"/>
              <a:t>The Constitution forbid the Congress from banning the international slave trade before the year 1808.  In that year, at least, the Congress chose to act.  The “Middle Passage” was ended, legally.  Now, the slave trade changed dramatically.  Within the United States, slave traders began sending men and women into the lower South – often tearing apart families in the process – for economic gain.   The 2</a:t>
            </a:r>
            <a:r>
              <a:rPr lang="en-US" baseline="30000" dirty="0" smtClean="0"/>
              <a:t>nd</a:t>
            </a:r>
            <a:r>
              <a:rPr lang="en-US" dirty="0" smtClean="0"/>
              <a:t> Middle Passage is a reference to the internal slave traders who began to dominate the markets in human flesh – many of whom were Virginians. </a:t>
            </a:r>
            <a:endParaRPr lang="en-US" dirty="0"/>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830788" y="2239963"/>
            <a:ext cx="3432124" cy="3876675"/>
          </a:xfrm>
        </p:spPr>
      </p:pic>
    </p:spTree>
    <p:extLst>
      <p:ext uri="{BB962C8B-B14F-4D97-AF65-F5344CB8AC3E}">
        <p14:creationId xmlns:p14="http://schemas.microsoft.com/office/powerpoint/2010/main" val="140467699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7756263" cy="1054250"/>
          </a:xfrm>
        </p:spPr>
        <p:txBody>
          <a:bodyPr/>
          <a:lstStyle/>
          <a:p>
            <a:r>
              <a:rPr lang="en-US" dirty="0" smtClean="0"/>
              <a:t>Inalienable Rights</a:t>
            </a:r>
            <a:endParaRPr lang="en-US" dirty="0"/>
          </a:p>
        </p:txBody>
      </p:sp>
      <p:sp>
        <p:nvSpPr>
          <p:cNvPr id="3" name="Content Placeholder 2"/>
          <p:cNvSpPr>
            <a:spLocks noGrp="1"/>
          </p:cNvSpPr>
          <p:nvPr>
            <p:ph sz="quarter" idx="13"/>
          </p:nvPr>
        </p:nvSpPr>
        <p:spPr>
          <a:xfrm>
            <a:off x="533400" y="2240280"/>
            <a:ext cx="2895600" cy="4312920"/>
          </a:xfrm>
        </p:spPr>
        <p:txBody>
          <a:bodyPr>
            <a:normAutofit fontScale="62500" lnSpcReduction="20000"/>
          </a:bodyPr>
          <a:lstStyle/>
          <a:p>
            <a:r>
              <a:rPr lang="en-US" dirty="0" smtClean="0"/>
              <a:t>If Jefferson’s transgressions are particularly alarming due to his stature as the author of the Declaration of Independence he was assuredly not alone in his hypocrisy.  On plantations all over the South, secret trysts took place, and children of mixed racial heritage were enslaved by their own fathers.  As manumission increased and abolitionism became more than just a fringe movement in the Northern States, all Americans would be forced to grapple with the nation’s most palpable original sin.  Jefferson likened slavery to holding a wolf by it’s ears.  </a:t>
            </a:r>
            <a:endParaRPr lang="en-US" dirty="0"/>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3500677" y="2239963"/>
            <a:ext cx="4876320" cy="3876675"/>
          </a:xfrm>
        </p:spPr>
      </p:pic>
    </p:spTree>
    <p:extLst>
      <p:ext uri="{BB962C8B-B14F-4D97-AF65-F5344CB8AC3E}">
        <p14:creationId xmlns:p14="http://schemas.microsoft.com/office/powerpoint/2010/main" val="345170567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Jefferson and Race</a:t>
            </a:r>
            <a:endParaRPr lang="en-US" dirty="0"/>
          </a:p>
        </p:txBody>
      </p:sp>
      <p:sp>
        <p:nvSpPr>
          <p:cNvPr id="7" name="Text Placeholder 6"/>
          <p:cNvSpPr>
            <a:spLocks noGrp="1"/>
          </p:cNvSpPr>
          <p:nvPr>
            <p:ph sz="quarter" idx="13"/>
          </p:nvPr>
        </p:nvSpPr>
        <p:spPr>
          <a:xfrm>
            <a:off x="228600" y="2240280"/>
            <a:ext cx="2819400" cy="4236720"/>
          </a:xfrm>
        </p:spPr>
        <p:txBody>
          <a:bodyPr>
            <a:normAutofit fontScale="62500" lnSpcReduction="20000"/>
          </a:bodyPr>
          <a:lstStyle/>
          <a:p>
            <a:r>
              <a:rPr lang="en-US" dirty="0" smtClean="0"/>
              <a:t>Thomas Jefferson was a devoted racist, in part because society demanded it of him.  But you don’t have to read his </a:t>
            </a:r>
            <a:r>
              <a:rPr lang="en-US" i="1" u="sng" dirty="0" smtClean="0"/>
              <a:t>Notes on Virginia</a:t>
            </a:r>
            <a:r>
              <a:rPr lang="en-US" dirty="0" smtClean="0"/>
              <a:t> for very long before some strongly racist themes present themselves. The great irony, here, of course, is that Jefferson had a long standing love affair with an African-American woman named Sally </a:t>
            </a:r>
            <a:r>
              <a:rPr lang="en-US" dirty="0" err="1" smtClean="0"/>
              <a:t>Hemings</a:t>
            </a:r>
            <a:r>
              <a:rPr lang="en-US" dirty="0" smtClean="0"/>
              <a:t>.  His mulatto children were enslaved until his death, and </a:t>
            </a:r>
            <a:r>
              <a:rPr lang="en-US" dirty="0" err="1" smtClean="0"/>
              <a:t>Hemings</a:t>
            </a:r>
            <a:r>
              <a:rPr lang="en-US" dirty="0" smtClean="0"/>
              <a:t>, so as not destroy his reputation, remained a slave until her death.</a:t>
            </a:r>
            <a:endParaRPr lang="en-US" dirty="0"/>
          </a:p>
        </p:txBody>
      </p:sp>
      <p:pic>
        <p:nvPicPr>
          <p:cNvPr id="9" name="Content Placeholder 8"/>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3191744" y="2286000"/>
            <a:ext cx="5467265" cy="3810000"/>
          </a:xfrm>
        </p:spPr>
      </p:pic>
    </p:spTree>
    <p:extLst>
      <p:ext uri="{BB962C8B-B14F-4D97-AF65-F5344CB8AC3E}">
        <p14:creationId xmlns:p14="http://schemas.microsoft.com/office/powerpoint/2010/main" val="25545885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Factions Quicken</a:t>
            </a:r>
            <a:endParaRPr lang="en-US" dirty="0"/>
          </a:p>
        </p:txBody>
      </p:sp>
      <p:sp>
        <p:nvSpPr>
          <p:cNvPr id="5" name="Content Placeholder 4"/>
          <p:cNvSpPr>
            <a:spLocks noGrp="1"/>
          </p:cNvSpPr>
          <p:nvPr>
            <p:ph sz="quarter" idx="13"/>
          </p:nvPr>
        </p:nvSpPr>
        <p:spPr>
          <a:xfrm>
            <a:off x="685800" y="2240280"/>
            <a:ext cx="3124200" cy="3877056"/>
          </a:xfrm>
        </p:spPr>
        <p:txBody>
          <a:bodyPr>
            <a:normAutofit fontScale="77500" lnSpcReduction="20000"/>
          </a:bodyPr>
          <a:lstStyle/>
          <a:p>
            <a:r>
              <a:rPr lang="en-US" dirty="0" smtClean="0"/>
              <a:t>In the Election of 1796, John Adams was the presumptive nominee to assume the office of the President, and supported by most Federalists.  The Secretary of State Thomas Jefferson was considered his chief rival for the position, and, although both men denied any allegiance to their parties, maneuverings began promptly. </a:t>
            </a:r>
            <a:endParaRPr lang="en-US" dirty="0"/>
          </a:p>
        </p:txBody>
      </p:sp>
      <p:pic>
        <p:nvPicPr>
          <p:cNvPr id="7" name="Content Placeholder 6"/>
          <p:cNvPicPr>
            <a:picLocks noGrp="1" noChangeAspect="1"/>
          </p:cNvPicPr>
          <p:nvPr>
            <p:ph sz="quarter" idx="14"/>
          </p:nvPr>
        </p:nvPicPr>
        <p:blipFill>
          <a:blip r:embed="rId3">
            <a:extLst>
              <a:ext uri="{28A0092B-C50C-407E-A947-70E740481C1C}">
                <a14:useLocalDpi xmlns:a14="http://schemas.microsoft.com/office/drawing/2010/main" val="0"/>
              </a:ext>
            </a:extLst>
          </a:blip>
          <a:stretch>
            <a:fillRect/>
          </a:stretch>
        </p:blipFill>
        <p:spPr>
          <a:xfrm>
            <a:off x="3886200" y="2517770"/>
            <a:ext cx="4876800" cy="3321060"/>
          </a:xfrm>
        </p:spPr>
      </p:pic>
    </p:spTree>
    <p:extLst>
      <p:ext uri="{BB962C8B-B14F-4D97-AF65-F5344CB8AC3E}">
        <p14:creationId xmlns:p14="http://schemas.microsoft.com/office/powerpoint/2010/main" val="34312108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Alexander Hamilton</a:t>
            </a:r>
            <a:endParaRPr lang="en-US" dirty="0"/>
          </a:p>
        </p:txBody>
      </p:sp>
      <p:sp>
        <p:nvSpPr>
          <p:cNvPr id="3" name="Content Placeholder 2"/>
          <p:cNvSpPr>
            <a:spLocks noGrp="1"/>
          </p:cNvSpPr>
          <p:nvPr>
            <p:ph sz="quarter" idx="13"/>
          </p:nvPr>
        </p:nvSpPr>
        <p:spPr/>
        <p:txBody>
          <a:bodyPr>
            <a:normAutofit fontScale="92500" lnSpcReduction="20000"/>
          </a:bodyPr>
          <a:lstStyle/>
          <a:p>
            <a:r>
              <a:rPr lang="en-US" dirty="0" smtClean="0"/>
              <a:t>Behind the scenes, Alexander Hamilton spent much of his time attempting to influence the outcome of the election.  As the leader of the Federalist Party, he viewed Adams as unmanageable, and favored Thomas Pinckney – the hero of the South and west who had created a treaty to access the Mississippi with Spain.</a:t>
            </a:r>
            <a:endParaRPr lang="en-US" dirty="0"/>
          </a:p>
        </p:txBody>
      </p:sp>
      <p:pic>
        <p:nvPicPr>
          <p:cNvPr id="5" name="Content Placeholder 4"/>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4926832" y="2239963"/>
            <a:ext cx="3240036" cy="3876675"/>
          </a:xfrm>
        </p:spPr>
      </p:pic>
    </p:spTree>
    <p:extLst>
      <p:ext uri="{BB962C8B-B14F-4D97-AF65-F5344CB8AC3E}">
        <p14:creationId xmlns:p14="http://schemas.microsoft.com/office/powerpoint/2010/main" val="4198346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Electoral College</a:t>
            </a:r>
            <a:endParaRPr lang="en-US" dirty="0"/>
          </a:p>
        </p:txBody>
      </p:sp>
      <p:sp>
        <p:nvSpPr>
          <p:cNvPr id="3" name="Content Placeholder 2"/>
          <p:cNvSpPr>
            <a:spLocks noGrp="1"/>
          </p:cNvSpPr>
          <p:nvPr>
            <p:ph sz="quarter" idx="13"/>
          </p:nvPr>
        </p:nvSpPr>
        <p:spPr>
          <a:xfrm>
            <a:off x="304800" y="2057400"/>
            <a:ext cx="3352800" cy="4267200"/>
          </a:xfrm>
        </p:spPr>
        <p:txBody>
          <a:bodyPr>
            <a:normAutofit fontScale="62500" lnSpcReduction="20000"/>
          </a:bodyPr>
          <a:lstStyle/>
          <a:p>
            <a:r>
              <a:rPr lang="en-US" dirty="0" smtClean="0"/>
              <a:t>In an effort to steal the election from Adams and promote Pinckney to the Presidency, Hamilton advises some members of the Electoral College to vote Pinckney, but to simply throw out their second ballot.  When Adams supporters heard of the scheme, they abandoned Pinckney.  Some voted for Jefferson.  Ultimately, a split ticket assumed power as a result of the Election of 1796.  President John Adams and Vice President Thomas Jefferson.  The 12</a:t>
            </a:r>
            <a:r>
              <a:rPr lang="en-US" baseline="30000" dirty="0" smtClean="0"/>
              <a:t>th</a:t>
            </a:r>
            <a:r>
              <a:rPr lang="en-US" dirty="0" smtClean="0"/>
              <a:t> Amendment would eventually prevent these sorts of peculiarities of the Electoral College from doing further harm. </a:t>
            </a:r>
            <a:endParaRPr lang="en-US" dirty="0"/>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3886200" y="2209800"/>
            <a:ext cx="4886630" cy="3876675"/>
          </a:xfrm>
        </p:spPr>
      </p:pic>
    </p:spTree>
    <p:extLst>
      <p:ext uri="{BB962C8B-B14F-4D97-AF65-F5344CB8AC3E}">
        <p14:creationId xmlns:p14="http://schemas.microsoft.com/office/powerpoint/2010/main" val="478659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7756263" cy="1054250"/>
          </a:xfrm>
        </p:spPr>
        <p:txBody>
          <a:bodyPr/>
          <a:lstStyle/>
          <a:p>
            <a:r>
              <a:rPr lang="en-US" dirty="0" smtClean="0"/>
              <a:t>Major Events of the Adams </a:t>
            </a:r>
            <a:r>
              <a:rPr lang="en-US" dirty="0" smtClean="0"/>
              <a:t>Administration</a:t>
            </a:r>
            <a:endParaRPr lang="en-US" dirty="0"/>
          </a:p>
        </p:txBody>
      </p:sp>
      <p:sp>
        <p:nvSpPr>
          <p:cNvPr id="3" name="Content Placeholder 2"/>
          <p:cNvSpPr>
            <a:spLocks noGrp="1"/>
          </p:cNvSpPr>
          <p:nvPr>
            <p:ph sz="quarter" idx="13"/>
          </p:nvPr>
        </p:nvSpPr>
        <p:spPr/>
        <p:txBody>
          <a:bodyPr>
            <a:normAutofit fontScale="77500" lnSpcReduction="20000"/>
          </a:bodyPr>
          <a:lstStyle/>
          <a:p>
            <a:r>
              <a:rPr lang="en-US" dirty="0" smtClean="0"/>
              <a:t>The Quasi War – with France</a:t>
            </a:r>
          </a:p>
          <a:p>
            <a:endParaRPr lang="en-US" dirty="0" smtClean="0"/>
          </a:p>
          <a:p>
            <a:r>
              <a:rPr lang="en-US" dirty="0" smtClean="0"/>
              <a:t>The XYZ Affair </a:t>
            </a:r>
          </a:p>
          <a:p>
            <a:endParaRPr lang="en-US" dirty="0" smtClean="0"/>
          </a:p>
          <a:p>
            <a:r>
              <a:rPr lang="en-US" dirty="0" smtClean="0"/>
              <a:t>Alien and Sedition Acts</a:t>
            </a:r>
          </a:p>
          <a:p>
            <a:endParaRPr lang="en-US" dirty="0" smtClean="0"/>
          </a:p>
          <a:p>
            <a:r>
              <a:rPr lang="en-US" dirty="0" smtClean="0"/>
              <a:t>The Virginia and Kentucky Resolutions</a:t>
            </a:r>
          </a:p>
          <a:p>
            <a:endParaRPr lang="en-US" dirty="0"/>
          </a:p>
          <a:p>
            <a:r>
              <a:rPr lang="en-US" dirty="0" smtClean="0"/>
              <a:t>Fries Rebellion</a:t>
            </a:r>
          </a:p>
          <a:p>
            <a:endParaRPr lang="en-US" dirty="0"/>
          </a:p>
          <a:p>
            <a:r>
              <a:rPr lang="en-US" dirty="0" smtClean="0"/>
              <a:t>The Convention of 1800 with France</a:t>
            </a:r>
          </a:p>
          <a:p>
            <a:endParaRPr lang="en-US" dirty="0" smtClean="0"/>
          </a:p>
        </p:txBody>
      </p:sp>
      <p:pic>
        <p:nvPicPr>
          <p:cNvPr id="5" name="Content Placeholder 4"/>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5257800" y="2057400"/>
            <a:ext cx="2895600" cy="4311083"/>
          </a:xfrm>
        </p:spPr>
      </p:pic>
    </p:spTree>
    <p:extLst>
      <p:ext uri="{BB962C8B-B14F-4D97-AF65-F5344CB8AC3E}">
        <p14:creationId xmlns:p14="http://schemas.microsoft.com/office/powerpoint/2010/main" val="3364229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XYZ Affair</a:t>
            </a:r>
            <a:endParaRPr lang="en-US" dirty="0"/>
          </a:p>
        </p:txBody>
      </p:sp>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l="241" r="241"/>
          <a:stretch>
            <a:fillRect/>
          </a:stretch>
        </p:blipFill>
        <p:spPr/>
      </p:pic>
      <p:sp>
        <p:nvSpPr>
          <p:cNvPr id="6" name="Text Placeholder 5"/>
          <p:cNvSpPr>
            <a:spLocks noGrp="1"/>
          </p:cNvSpPr>
          <p:nvPr>
            <p:ph type="body" sz="half" idx="2"/>
          </p:nvPr>
        </p:nvSpPr>
        <p:spPr>
          <a:xfrm>
            <a:off x="688489" y="5324306"/>
            <a:ext cx="7756264" cy="1076494"/>
          </a:xfrm>
        </p:spPr>
        <p:txBody>
          <a:bodyPr>
            <a:normAutofit/>
          </a:bodyPr>
          <a:lstStyle/>
          <a:p>
            <a:pPr algn="l"/>
            <a:r>
              <a:rPr lang="en-US" dirty="0" smtClean="0"/>
              <a:t>When Pinckney and his entourage were solicited by French businessmen for a bribe just to engage in diplomacy with the French, indignation was the word.  Declaring “No, no, no, not a sixpence!” Pinckney stirred up a patriotic fervor which would lead to war – or at the very least, “Quasi-War.”</a:t>
            </a:r>
            <a:endParaRPr lang="en-US" dirty="0"/>
          </a:p>
        </p:txBody>
      </p:sp>
    </p:spTree>
    <p:extLst>
      <p:ext uri="{BB962C8B-B14F-4D97-AF65-F5344CB8AC3E}">
        <p14:creationId xmlns:p14="http://schemas.microsoft.com/office/powerpoint/2010/main" val="21852797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Quasi War</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2220" b="2220"/>
          <a:stretch>
            <a:fillRect/>
          </a:stretch>
        </p:blipFill>
        <p:spPr/>
      </p:pic>
      <p:sp>
        <p:nvSpPr>
          <p:cNvPr id="4" name="Text Placeholder 3"/>
          <p:cNvSpPr>
            <a:spLocks noGrp="1"/>
          </p:cNvSpPr>
          <p:nvPr>
            <p:ph type="body" sz="half" idx="2"/>
          </p:nvPr>
        </p:nvSpPr>
        <p:spPr>
          <a:xfrm>
            <a:off x="304800" y="5324306"/>
            <a:ext cx="8534400" cy="1305094"/>
          </a:xfrm>
        </p:spPr>
        <p:txBody>
          <a:bodyPr>
            <a:normAutofit lnSpcReduction="10000"/>
          </a:bodyPr>
          <a:lstStyle/>
          <a:p>
            <a:pPr algn="l"/>
            <a:r>
              <a:rPr lang="en-US" dirty="0" smtClean="0"/>
              <a:t>Although France had been a strong supporter of the United States during the Revolutionary War, by the late 1790s, much had changed.  In France, a series of Revolutions had left the nation disorganized politically and vulnerable to attack from the outside.  By lashing out at American shipping, the French brought on a virtual state of war against Americans.  After the XYZ Affair, anti French sentiment in America became more entrenched. </a:t>
            </a:r>
            <a:endParaRPr lang="en-US" dirty="0"/>
          </a:p>
        </p:txBody>
      </p:sp>
    </p:spTree>
    <p:extLst>
      <p:ext uri="{BB962C8B-B14F-4D97-AF65-F5344CB8AC3E}">
        <p14:creationId xmlns:p14="http://schemas.microsoft.com/office/powerpoint/2010/main" val="3683807722"/>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Hardcover">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Hardcover">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Hardcover">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477</TotalTime>
  <Words>2533</Words>
  <Application>Microsoft Office PowerPoint</Application>
  <PresentationFormat>On-screen Show (4:3)</PresentationFormat>
  <Paragraphs>123</Paragraphs>
  <Slides>33</Slides>
  <Notes>1</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Hardcover</vt:lpstr>
      <vt:lpstr>The Rise of Jeffersonian Democracy, 1796 - 1808</vt:lpstr>
      <vt:lpstr>The Presidency of John Adams, 1797 - 1801</vt:lpstr>
      <vt:lpstr>Factions</vt:lpstr>
      <vt:lpstr>Factions Quicken</vt:lpstr>
      <vt:lpstr>Alexander Hamilton</vt:lpstr>
      <vt:lpstr>The Electoral College</vt:lpstr>
      <vt:lpstr>Major Events of the Adams Administration</vt:lpstr>
      <vt:lpstr>The XYZ Affair</vt:lpstr>
      <vt:lpstr>The Quasi War</vt:lpstr>
      <vt:lpstr>The Quasi-War and Political Factions on the Homefront</vt:lpstr>
      <vt:lpstr>The Sedition Act</vt:lpstr>
      <vt:lpstr>The Virginia and Kentucky Resolutions</vt:lpstr>
      <vt:lpstr>Fries Rebellion</vt:lpstr>
      <vt:lpstr>Adams in Control</vt:lpstr>
      <vt:lpstr>The Revolution of 1800: The Rise of Jefferson</vt:lpstr>
      <vt:lpstr>The Election of 1800</vt:lpstr>
      <vt:lpstr>The Election of 1800</vt:lpstr>
      <vt:lpstr>Republican Victory</vt:lpstr>
      <vt:lpstr>Jefferson’s Inaugural Address</vt:lpstr>
      <vt:lpstr>Jefferson’s Vision for America</vt:lpstr>
      <vt:lpstr>Major Events of the Jefferson Presidency</vt:lpstr>
      <vt:lpstr>Downsizing Government</vt:lpstr>
      <vt:lpstr>War with the Barbary Pirates</vt:lpstr>
      <vt:lpstr>Turmoil on the Mississippi</vt:lpstr>
      <vt:lpstr>The Louisiana Purchase</vt:lpstr>
      <vt:lpstr>A Question of Constitutionality</vt:lpstr>
      <vt:lpstr>The Corps of Discovery</vt:lpstr>
      <vt:lpstr>The Corps of Discovery</vt:lpstr>
      <vt:lpstr>The West Grows in Isolation</vt:lpstr>
      <vt:lpstr>The Cotton Gin &amp; Slavery</vt:lpstr>
      <vt:lpstr>The End of “The Middle Passage.”</vt:lpstr>
      <vt:lpstr>Inalienable Rights</vt:lpstr>
      <vt:lpstr>Jefferson and Race</vt:lpstr>
    </vt:vector>
  </TitlesOfParts>
  <Company>Virginia Beach City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Rise of Jeffersonian Democracy, 1796 - 1808</dc:title>
  <dc:creator>Adam Henry</dc:creator>
  <cp:lastModifiedBy>Adam Henry</cp:lastModifiedBy>
  <cp:revision>35</cp:revision>
  <dcterms:created xsi:type="dcterms:W3CDTF">2013-02-26T12:37:12Z</dcterms:created>
  <dcterms:modified xsi:type="dcterms:W3CDTF">2013-10-30T14:16:52Z</dcterms:modified>
</cp:coreProperties>
</file>